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0" r:id="rId2"/>
    <p:sldId id="358" r:id="rId3"/>
    <p:sldId id="343" r:id="rId4"/>
    <p:sldId id="361" r:id="rId5"/>
    <p:sldId id="362" r:id="rId6"/>
    <p:sldId id="363" r:id="rId7"/>
    <p:sldId id="360" r:id="rId8"/>
    <p:sldId id="356" r:id="rId9"/>
    <p:sldId id="364" r:id="rId10"/>
    <p:sldId id="365" r:id="rId11"/>
    <p:sldId id="366" r:id="rId12"/>
    <p:sldId id="338" r:id="rId13"/>
    <p:sldId id="355" r:id="rId14"/>
    <p:sldId id="35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94" autoAdjust="0"/>
    <p:restoredTop sz="94660"/>
  </p:normalViewPr>
  <p:slideViewPr>
    <p:cSldViewPr snapToGrid="0">
      <p:cViewPr varScale="1">
        <p:scale>
          <a:sx n="54" d="100"/>
          <a:sy n="54" d="100"/>
        </p:scale>
        <p:origin x="1049"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A4F0B5-4B3A-4BDF-BC1E-E0C7C960C364}"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1721470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4F0B5-4B3A-4BDF-BC1E-E0C7C960C364}"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322590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4F0B5-4B3A-4BDF-BC1E-E0C7C960C364}"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64306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A4F0B5-4B3A-4BDF-BC1E-E0C7C960C364}"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13114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9A4F0B5-4B3A-4BDF-BC1E-E0C7C960C364}"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135922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A4F0B5-4B3A-4BDF-BC1E-E0C7C960C364}"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328316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A4F0B5-4B3A-4BDF-BC1E-E0C7C960C364}"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45212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A4F0B5-4B3A-4BDF-BC1E-E0C7C960C364}" type="datetimeFigureOut">
              <a:rPr lang="en-US" smtClean="0"/>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64831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4F0B5-4B3A-4BDF-BC1E-E0C7C960C364}" type="datetimeFigureOut">
              <a:rPr lang="en-US" smtClean="0"/>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78408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A4F0B5-4B3A-4BDF-BC1E-E0C7C960C364}"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3174368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9A4F0B5-4B3A-4BDF-BC1E-E0C7C960C364}"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06368-70E7-4D46-8088-AE650CE23870}" type="slidenum">
              <a:rPr lang="en-US" smtClean="0"/>
              <a:t>‹#›</a:t>
            </a:fld>
            <a:endParaRPr lang="en-US"/>
          </a:p>
        </p:txBody>
      </p:sp>
    </p:spTree>
    <p:extLst>
      <p:ext uri="{BB962C8B-B14F-4D97-AF65-F5344CB8AC3E}">
        <p14:creationId xmlns:p14="http://schemas.microsoft.com/office/powerpoint/2010/main" val="281284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4F0B5-4B3A-4BDF-BC1E-E0C7C960C364}" type="datetimeFigureOut">
              <a:rPr lang="en-US" smtClean="0"/>
              <a:t>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06368-70E7-4D46-8088-AE650CE23870}" type="slidenum">
              <a:rPr lang="en-US" smtClean="0"/>
              <a:t>‹#›</a:t>
            </a:fld>
            <a:endParaRPr lang="en-US"/>
          </a:p>
        </p:txBody>
      </p:sp>
    </p:spTree>
    <p:extLst>
      <p:ext uri="{BB962C8B-B14F-4D97-AF65-F5344CB8AC3E}">
        <p14:creationId xmlns:p14="http://schemas.microsoft.com/office/powerpoint/2010/main" val="38766521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56" y="285935"/>
            <a:ext cx="9144000" cy="2387600"/>
          </a:xfrm>
        </p:spPr>
        <p:txBody>
          <a:bodyPr/>
          <a:lstStyle/>
          <a:p>
            <a:r>
              <a:rPr lang="en-US" dirty="0"/>
              <a:t>Introduction to Music Theory</a:t>
            </a:r>
          </a:p>
        </p:txBody>
      </p:sp>
      <p:sp>
        <p:nvSpPr>
          <p:cNvPr id="3" name="Subtitle 2"/>
          <p:cNvSpPr>
            <a:spLocks noGrp="1"/>
          </p:cNvSpPr>
          <p:nvPr>
            <p:ph type="subTitle" idx="1"/>
          </p:nvPr>
        </p:nvSpPr>
        <p:spPr>
          <a:xfrm>
            <a:off x="967563" y="3083442"/>
            <a:ext cx="9944986" cy="2500423"/>
          </a:xfrm>
        </p:spPr>
        <p:txBody>
          <a:bodyPr>
            <a:normAutofit/>
          </a:bodyPr>
          <a:lstStyle/>
          <a:p>
            <a:pPr marL="457200" indent="-457200">
              <a:buAutoNum type="arabicPeriod"/>
            </a:pPr>
            <a:r>
              <a:rPr lang="en-US" dirty="0"/>
              <a:t>What is music theory?</a:t>
            </a:r>
          </a:p>
          <a:p>
            <a:pPr marL="457200" indent="-457200">
              <a:buAutoNum type="arabicPeriod"/>
            </a:pPr>
            <a:r>
              <a:rPr lang="en-US" dirty="0"/>
              <a:t>Notes and the relationships between them.</a:t>
            </a:r>
          </a:p>
          <a:p>
            <a:pPr marL="457200" indent="-457200">
              <a:buAutoNum type="arabicPeriod"/>
            </a:pPr>
            <a:r>
              <a:rPr lang="en-US" dirty="0"/>
              <a:t>Keys and key signatures. </a:t>
            </a:r>
          </a:p>
          <a:p>
            <a:pPr marL="457200" indent="-457200">
              <a:buAutoNum type="arabicPeriod"/>
            </a:pPr>
            <a:r>
              <a:rPr lang="en-US" dirty="0"/>
              <a:t>Scales</a:t>
            </a:r>
          </a:p>
          <a:p>
            <a:pPr marL="457200" indent="-457200">
              <a:buAutoNum type="arabicPeriod"/>
            </a:pPr>
            <a:r>
              <a:rPr lang="en-US" dirty="0"/>
              <a:t>Building chords / Progressions</a:t>
            </a:r>
          </a:p>
          <a:p>
            <a:pPr marL="457200" indent="-45720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97873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381" y="0"/>
            <a:ext cx="9144000" cy="2387600"/>
          </a:xfrm>
        </p:spPr>
        <p:txBody>
          <a:bodyPr/>
          <a:lstStyle/>
          <a:p>
            <a:r>
              <a:rPr lang="en-US" dirty="0"/>
              <a:t>Building Chords on a Scale</a:t>
            </a:r>
          </a:p>
        </p:txBody>
      </p:sp>
      <p:sp>
        <p:nvSpPr>
          <p:cNvPr id="3" name="Subtitle 2"/>
          <p:cNvSpPr>
            <a:spLocks noGrp="1"/>
          </p:cNvSpPr>
          <p:nvPr>
            <p:ph type="subTitle" idx="1"/>
          </p:nvPr>
        </p:nvSpPr>
        <p:spPr>
          <a:xfrm>
            <a:off x="1001232" y="2479140"/>
            <a:ext cx="10189535" cy="3340414"/>
          </a:xfrm>
        </p:spPr>
        <p:txBody>
          <a:bodyPr>
            <a:normAutofit/>
          </a:bodyPr>
          <a:lstStyle/>
          <a:p>
            <a:endParaRPr lang="en-US" sz="3200" dirty="0"/>
          </a:p>
          <a:p>
            <a:r>
              <a:rPr lang="en-US" sz="3200" dirty="0"/>
              <a:t>You can build chords on each note of a scale by evenly spacing notes in 3rds.  Since there are 7 individual notes in a scale, there are 7 individual chords that exist in a key. </a:t>
            </a:r>
          </a:p>
        </p:txBody>
      </p:sp>
    </p:spTree>
    <p:extLst>
      <p:ext uri="{BB962C8B-B14F-4D97-AF65-F5344CB8AC3E}">
        <p14:creationId xmlns:p14="http://schemas.microsoft.com/office/powerpoint/2010/main" val="39624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381" y="0"/>
            <a:ext cx="9144000" cy="2387600"/>
          </a:xfrm>
        </p:spPr>
        <p:txBody>
          <a:bodyPr/>
          <a:lstStyle/>
          <a:p>
            <a:r>
              <a:rPr lang="en-US" dirty="0"/>
              <a:t>Chord Progressions</a:t>
            </a:r>
          </a:p>
        </p:txBody>
      </p:sp>
      <p:sp>
        <p:nvSpPr>
          <p:cNvPr id="3" name="Subtitle 2"/>
          <p:cNvSpPr>
            <a:spLocks noGrp="1"/>
          </p:cNvSpPr>
          <p:nvPr>
            <p:ph type="subTitle" idx="1"/>
          </p:nvPr>
        </p:nvSpPr>
        <p:spPr>
          <a:xfrm>
            <a:off x="1237806" y="2635102"/>
            <a:ext cx="9617149" cy="2822962"/>
          </a:xfrm>
        </p:spPr>
        <p:txBody>
          <a:bodyPr>
            <a:normAutofit/>
          </a:bodyPr>
          <a:lstStyle/>
          <a:p>
            <a:endParaRPr lang="en-US" sz="3200" dirty="0"/>
          </a:p>
          <a:p>
            <a:r>
              <a:rPr lang="en-US" sz="3200" dirty="0"/>
              <a:t>A chord progression is a pattern of chords used in a piece of music.  You can take the chords we built and make a pattern out of them.  The most common chord progression are the primary chords I, IV, V</a:t>
            </a:r>
          </a:p>
        </p:txBody>
      </p:sp>
    </p:spTree>
    <p:extLst>
      <p:ext uri="{BB962C8B-B14F-4D97-AF65-F5344CB8AC3E}">
        <p14:creationId xmlns:p14="http://schemas.microsoft.com/office/powerpoint/2010/main" val="412056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157" y="5961320"/>
            <a:ext cx="10115630" cy="2855715"/>
          </a:xfrm>
        </p:spPr>
        <p:txBody>
          <a:bodyPr>
            <a:normAutofit fontScale="90000"/>
          </a:bodyPr>
          <a:lstStyle/>
          <a:p>
            <a:br>
              <a:rPr lang="en-US" sz="5300" dirty="0"/>
            </a:br>
            <a:br>
              <a:rPr lang="en-US" sz="5300" dirty="0"/>
            </a:br>
            <a:r>
              <a:rPr lang="en-US" sz="5300" dirty="0"/>
              <a:t>www. pianolessonsontheweb.com</a:t>
            </a:r>
            <a:br>
              <a:rPr lang="en-US" sz="5300" dirty="0"/>
            </a:br>
            <a:r>
              <a:rPr lang="en-US" sz="3600" dirty="0"/>
              <a:t>Use code “</a:t>
            </a:r>
            <a:r>
              <a:rPr lang="en-US" sz="3600" dirty="0" err="1"/>
              <a:t>youtube</a:t>
            </a:r>
            <a:r>
              <a:rPr lang="en-US" sz="3600" dirty="0"/>
              <a:t>” to get 15 percent off any order.</a:t>
            </a:r>
            <a:br>
              <a:rPr lang="en-US" sz="3600" dirty="0"/>
            </a:br>
            <a:br>
              <a:rPr lang="en-US" sz="3600" dirty="0"/>
            </a:br>
            <a:r>
              <a:rPr lang="en-US" sz="3600" dirty="0"/>
              <a:t>1. Over 20 courses for beginners, intermediate and advanced students.</a:t>
            </a:r>
            <a:br>
              <a:rPr lang="en-US" sz="3600" dirty="0"/>
            </a:br>
            <a:br>
              <a:rPr lang="en-US" sz="3600" dirty="0"/>
            </a:br>
            <a:r>
              <a:rPr lang="en-US" sz="3600" dirty="0"/>
              <a:t>2.  Videos along with printable sheet music examples, real pieces to play, and assignments. </a:t>
            </a:r>
            <a:br>
              <a:rPr lang="en-US" sz="3600" dirty="0"/>
            </a:br>
            <a:br>
              <a:rPr lang="en-US" sz="3600" dirty="0"/>
            </a:br>
            <a:r>
              <a:rPr lang="en-US" sz="3600" dirty="0"/>
              <a:t>3.  You can email me with your questions and I will be happy to help you along the way! </a:t>
            </a:r>
            <a:br>
              <a:rPr lang="en-US" sz="3600" dirty="0"/>
            </a:br>
            <a:br>
              <a:rPr lang="en-US" sz="3600" dirty="0"/>
            </a:br>
            <a:br>
              <a:rPr lang="en-US" sz="3600" dirty="0"/>
            </a:br>
            <a:br>
              <a:rPr lang="en-US" sz="3600" dirty="0"/>
            </a:br>
            <a:br>
              <a:rPr lang="en-US" sz="3600" dirty="0"/>
            </a:br>
            <a:br>
              <a:rPr lang="en-US" sz="3600" dirty="0"/>
            </a:br>
            <a:endParaRPr lang="en-US" dirty="0"/>
          </a:p>
        </p:txBody>
      </p:sp>
    </p:spTree>
    <p:extLst>
      <p:ext uri="{BB962C8B-B14F-4D97-AF65-F5344CB8AC3E}">
        <p14:creationId xmlns:p14="http://schemas.microsoft.com/office/powerpoint/2010/main" val="874336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7814" y="838829"/>
            <a:ext cx="9994605" cy="2306637"/>
          </a:xfrm>
        </p:spPr>
        <p:txBody>
          <a:bodyPr>
            <a:normAutofit/>
          </a:bodyPr>
          <a:lstStyle/>
          <a:p>
            <a:r>
              <a:rPr lang="en-US" dirty="0"/>
              <a:t>Time for Questions</a:t>
            </a:r>
          </a:p>
        </p:txBody>
      </p:sp>
      <p:sp>
        <p:nvSpPr>
          <p:cNvPr id="3" name="Subtitle 2"/>
          <p:cNvSpPr>
            <a:spLocks noGrp="1"/>
          </p:cNvSpPr>
          <p:nvPr>
            <p:ph type="subTitle" idx="1"/>
          </p:nvPr>
        </p:nvSpPr>
        <p:spPr/>
        <p:txBody>
          <a:bodyPr>
            <a:normAutofit/>
          </a:bodyPr>
          <a:lstStyle/>
          <a:p>
            <a:r>
              <a:rPr lang="en-US" dirty="0"/>
              <a:t>I will answer your questions related to today’s topic.</a:t>
            </a:r>
          </a:p>
        </p:txBody>
      </p:sp>
    </p:spTree>
    <p:extLst>
      <p:ext uri="{BB962C8B-B14F-4D97-AF65-F5344CB8AC3E}">
        <p14:creationId xmlns:p14="http://schemas.microsoft.com/office/powerpoint/2010/main" val="3191069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7814" y="838829"/>
            <a:ext cx="9994605" cy="2306637"/>
          </a:xfrm>
        </p:spPr>
        <p:txBody>
          <a:bodyPr>
            <a:normAutofit/>
          </a:bodyPr>
          <a:lstStyle/>
          <a:p>
            <a:r>
              <a:rPr lang="en-US" dirty="0"/>
              <a:t>Outro</a:t>
            </a:r>
          </a:p>
        </p:txBody>
      </p:sp>
      <p:sp>
        <p:nvSpPr>
          <p:cNvPr id="5" name="Subtitle 4">
            <a:extLst>
              <a:ext uri="{FF2B5EF4-FFF2-40B4-BE49-F238E27FC236}">
                <a16:creationId xmlns:a16="http://schemas.microsoft.com/office/drawing/2014/main" id="{4E20DCE8-558D-4709-A9C0-ECD42C62789C}"/>
              </a:ext>
            </a:extLst>
          </p:cNvPr>
          <p:cNvSpPr>
            <a:spLocks noGrp="1"/>
          </p:cNvSpPr>
          <p:nvPr>
            <p:ph type="subTitle" idx="1"/>
          </p:nvPr>
        </p:nvSpPr>
        <p:spPr/>
        <p:txBody>
          <a:bodyPr/>
          <a:lstStyle/>
          <a:p>
            <a:r>
              <a:rPr lang="en-US" dirty="0"/>
              <a:t>Next lessons to watch</a:t>
            </a:r>
          </a:p>
        </p:txBody>
      </p:sp>
    </p:spTree>
    <p:extLst>
      <p:ext uri="{BB962C8B-B14F-4D97-AF65-F5344CB8AC3E}">
        <p14:creationId xmlns:p14="http://schemas.microsoft.com/office/powerpoint/2010/main" val="316208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056" y="285935"/>
            <a:ext cx="9144000" cy="2387600"/>
          </a:xfrm>
        </p:spPr>
        <p:txBody>
          <a:bodyPr/>
          <a:lstStyle/>
          <a:p>
            <a:r>
              <a:rPr lang="en-US" dirty="0"/>
              <a:t>What is Music Theory?</a:t>
            </a:r>
          </a:p>
        </p:txBody>
      </p:sp>
      <p:sp>
        <p:nvSpPr>
          <p:cNvPr id="3" name="Subtitle 2"/>
          <p:cNvSpPr>
            <a:spLocks noGrp="1"/>
          </p:cNvSpPr>
          <p:nvPr>
            <p:ph type="subTitle" idx="1"/>
          </p:nvPr>
        </p:nvSpPr>
        <p:spPr>
          <a:xfrm>
            <a:off x="967563" y="3083442"/>
            <a:ext cx="9944986" cy="2500423"/>
          </a:xfrm>
        </p:spPr>
        <p:txBody>
          <a:bodyPr>
            <a:normAutofit/>
          </a:bodyPr>
          <a:lstStyle/>
          <a:p>
            <a:r>
              <a:rPr lang="en-US" sz="2800" dirty="0"/>
              <a:t>Music theory is the study of how music works.  To understand music theory, we are looking at the relationships between notes.</a:t>
            </a:r>
          </a:p>
          <a:p>
            <a:endParaRPr lang="en-US" sz="2800" dirty="0"/>
          </a:p>
          <a:p>
            <a:endParaRPr lang="en-US" sz="2800" dirty="0"/>
          </a:p>
          <a:p>
            <a:pPr marL="457200" indent="-457200">
              <a:buAutoNum type="arabicPeriod"/>
            </a:pPr>
            <a:endParaRPr lang="en-US" dirty="0"/>
          </a:p>
        </p:txBody>
      </p:sp>
    </p:spTree>
    <p:extLst>
      <p:ext uri="{BB962C8B-B14F-4D97-AF65-F5344CB8AC3E}">
        <p14:creationId xmlns:p14="http://schemas.microsoft.com/office/powerpoint/2010/main" val="3555647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7293" y="370995"/>
            <a:ext cx="9144000" cy="2387600"/>
          </a:xfrm>
        </p:spPr>
        <p:txBody>
          <a:bodyPr/>
          <a:lstStyle/>
          <a:p>
            <a:r>
              <a:rPr lang="en-US" dirty="0"/>
              <a:t>Relationship between Notes</a:t>
            </a:r>
          </a:p>
        </p:txBody>
      </p:sp>
      <p:sp>
        <p:nvSpPr>
          <p:cNvPr id="3" name="Subtitle 2"/>
          <p:cNvSpPr>
            <a:spLocks noGrp="1"/>
          </p:cNvSpPr>
          <p:nvPr>
            <p:ph type="subTitle" idx="1"/>
          </p:nvPr>
        </p:nvSpPr>
        <p:spPr>
          <a:xfrm>
            <a:off x="1524000" y="3056232"/>
            <a:ext cx="9143999" cy="2387600"/>
          </a:xfrm>
        </p:spPr>
        <p:txBody>
          <a:bodyPr>
            <a:normAutofit/>
          </a:bodyPr>
          <a:lstStyle/>
          <a:p>
            <a:r>
              <a:rPr lang="en-US" sz="3200" dirty="0"/>
              <a:t>The distance between notes (intervals)</a:t>
            </a:r>
          </a:p>
          <a:p>
            <a:r>
              <a:rPr lang="en-US" sz="3200" dirty="0"/>
              <a:t>The sound of notes being played together (harmony)</a:t>
            </a:r>
          </a:p>
          <a:p>
            <a:r>
              <a:rPr lang="en-US" sz="3200" dirty="0"/>
              <a:t>Voicing of notes from left to right (melody)</a:t>
            </a:r>
          </a:p>
          <a:p>
            <a:r>
              <a:rPr lang="en-US" sz="3200" dirty="0"/>
              <a:t>The timing of notes between each other (rhythm)</a:t>
            </a:r>
            <a:endParaRPr lang="en-US" dirty="0"/>
          </a:p>
        </p:txBody>
      </p:sp>
    </p:spTree>
    <p:extLst>
      <p:ext uri="{BB962C8B-B14F-4D97-AF65-F5344CB8AC3E}">
        <p14:creationId xmlns:p14="http://schemas.microsoft.com/office/powerpoint/2010/main" val="185973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7293" y="370995"/>
            <a:ext cx="9144000" cy="2387600"/>
          </a:xfrm>
        </p:spPr>
        <p:txBody>
          <a:bodyPr/>
          <a:lstStyle/>
          <a:p>
            <a:r>
              <a:rPr lang="en-US" dirty="0"/>
              <a:t>Intervals</a:t>
            </a:r>
          </a:p>
        </p:txBody>
      </p:sp>
      <p:sp>
        <p:nvSpPr>
          <p:cNvPr id="3" name="Subtitle 2"/>
          <p:cNvSpPr>
            <a:spLocks noGrp="1"/>
          </p:cNvSpPr>
          <p:nvPr>
            <p:ph type="subTitle" idx="1"/>
          </p:nvPr>
        </p:nvSpPr>
        <p:spPr>
          <a:xfrm>
            <a:off x="1524000" y="3056232"/>
            <a:ext cx="9143999" cy="2387600"/>
          </a:xfrm>
        </p:spPr>
        <p:txBody>
          <a:bodyPr>
            <a:normAutofit/>
          </a:bodyPr>
          <a:lstStyle/>
          <a:p>
            <a:r>
              <a:rPr lang="en-US" sz="3200" dirty="0"/>
              <a:t>Is the distance between pitches.  Intervals can be harmonic (up and down) or melodic (left to right).</a:t>
            </a:r>
            <a:endParaRPr lang="en-US" dirty="0"/>
          </a:p>
        </p:txBody>
      </p:sp>
    </p:spTree>
    <p:extLst>
      <p:ext uri="{BB962C8B-B14F-4D97-AF65-F5344CB8AC3E}">
        <p14:creationId xmlns:p14="http://schemas.microsoft.com/office/powerpoint/2010/main" val="3373743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7293" y="370995"/>
            <a:ext cx="9144000" cy="2387600"/>
          </a:xfrm>
        </p:spPr>
        <p:txBody>
          <a:bodyPr/>
          <a:lstStyle/>
          <a:p>
            <a:r>
              <a:rPr lang="en-US" dirty="0"/>
              <a:t>Harmony</a:t>
            </a:r>
          </a:p>
        </p:txBody>
      </p:sp>
      <p:sp>
        <p:nvSpPr>
          <p:cNvPr id="3" name="Subtitle 2"/>
          <p:cNvSpPr>
            <a:spLocks noGrp="1"/>
          </p:cNvSpPr>
          <p:nvPr>
            <p:ph type="subTitle" idx="1"/>
          </p:nvPr>
        </p:nvSpPr>
        <p:spPr>
          <a:xfrm>
            <a:off x="1524000" y="3056232"/>
            <a:ext cx="9143999" cy="2387600"/>
          </a:xfrm>
        </p:spPr>
        <p:txBody>
          <a:bodyPr>
            <a:normAutofit/>
          </a:bodyPr>
          <a:lstStyle/>
          <a:p>
            <a:r>
              <a:rPr lang="en-US" sz="3200" dirty="0"/>
              <a:t>Harmony is the relationships between notes being played at the same time.   Harmony is often illustrated in terms of chords.</a:t>
            </a:r>
            <a:endParaRPr lang="en-US" dirty="0"/>
          </a:p>
        </p:txBody>
      </p:sp>
    </p:spTree>
    <p:extLst>
      <p:ext uri="{BB962C8B-B14F-4D97-AF65-F5344CB8AC3E}">
        <p14:creationId xmlns:p14="http://schemas.microsoft.com/office/powerpoint/2010/main" val="267428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7293" y="370995"/>
            <a:ext cx="9144000" cy="2387600"/>
          </a:xfrm>
        </p:spPr>
        <p:txBody>
          <a:bodyPr/>
          <a:lstStyle/>
          <a:p>
            <a:r>
              <a:rPr lang="en-US" dirty="0"/>
              <a:t>Melody</a:t>
            </a:r>
          </a:p>
        </p:txBody>
      </p:sp>
      <p:sp>
        <p:nvSpPr>
          <p:cNvPr id="3" name="Subtitle 2"/>
          <p:cNvSpPr>
            <a:spLocks noGrp="1"/>
          </p:cNvSpPr>
          <p:nvPr>
            <p:ph type="subTitle" idx="1"/>
          </p:nvPr>
        </p:nvSpPr>
        <p:spPr>
          <a:xfrm>
            <a:off x="1524000" y="3056232"/>
            <a:ext cx="9143999" cy="2387600"/>
          </a:xfrm>
        </p:spPr>
        <p:txBody>
          <a:bodyPr>
            <a:normAutofit/>
          </a:bodyPr>
          <a:lstStyle/>
          <a:p>
            <a:r>
              <a:rPr lang="en-US" sz="3200" dirty="0"/>
              <a:t>Melody is read from left to right and is usually the top line in a piece of music.  </a:t>
            </a:r>
          </a:p>
          <a:p>
            <a:endParaRPr lang="en-US" sz="3200" dirty="0"/>
          </a:p>
          <a:p>
            <a:endParaRPr lang="en-US" dirty="0"/>
          </a:p>
        </p:txBody>
      </p:sp>
    </p:spTree>
    <p:extLst>
      <p:ext uri="{BB962C8B-B14F-4D97-AF65-F5344CB8AC3E}">
        <p14:creationId xmlns:p14="http://schemas.microsoft.com/office/powerpoint/2010/main" val="3486493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7293" y="370995"/>
            <a:ext cx="9144000" cy="2387600"/>
          </a:xfrm>
        </p:spPr>
        <p:txBody>
          <a:bodyPr/>
          <a:lstStyle/>
          <a:p>
            <a:r>
              <a:rPr lang="en-US" dirty="0"/>
              <a:t>Keys and Key Signatures</a:t>
            </a:r>
          </a:p>
        </p:txBody>
      </p:sp>
      <p:sp>
        <p:nvSpPr>
          <p:cNvPr id="3" name="Subtitle 2"/>
          <p:cNvSpPr>
            <a:spLocks noGrp="1"/>
          </p:cNvSpPr>
          <p:nvPr>
            <p:ph type="subTitle" idx="1"/>
          </p:nvPr>
        </p:nvSpPr>
        <p:spPr>
          <a:xfrm>
            <a:off x="2062716" y="3063320"/>
            <a:ext cx="8236688" cy="2330929"/>
          </a:xfrm>
        </p:spPr>
        <p:txBody>
          <a:bodyPr>
            <a:normAutofit fontScale="85000" lnSpcReduction="10000"/>
          </a:bodyPr>
          <a:lstStyle/>
          <a:p>
            <a:r>
              <a:rPr lang="en-US" sz="3200" dirty="0"/>
              <a:t>A key tells you what notes commonly occur in a piece of music.   Keys have a number of sharps or flats (not both).</a:t>
            </a:r>
          </a:p>
          <a:p>
            <a:endParaRPr lang="en-US" sz="3200" dirty="0"/>
          </a:p>
          <a:p>
            <a:r>
              <a:rPr lang="en-US" sz="3200" dirty="0"/>
              <a:t>A key signature is the visual marking at the beginning of the piece that tell you what notes are sharped or flatted. </a:t>
            </a:r>
          </a:p>
          <a:p>
            <a:endParaRPr lang="en-US" sz="3200" dirty="0"/>
          </a:p>
          <a:p>
            <a:endParaRPr lang="en-US" dirty="0"/>
          </a:p>
        </p:txBody>
      </p:sp>
    </p:spTree>
    <p:extLst>
      <p:ext uri="{BB962C8B-B14F-4D97-AF65-F5344CB8AC3E}">
        <p14:creationId xmlns:p14="http://schemas.microsoft.com/office/powerpoint/2010/main" val="299818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381" y="0"/>
            <a:ext cx="9144000" cy="2387600"/>
          </a:xfrm>
        </p:spPr>
        <p:txBody>
          <a:bodyPr/>
          <a:lstStyle/>
          <a:p>
            <a:r>
              <a:rPr lang="en-US" dirty="0"/>
              <a:t>Scales</a:t>
            </a:r>
          </a:p>
        </p:txBody>
      </p:sp>
      <p:sp>
        <p:nvSpPr>
          <p:cNvPr id="3" name="Subtitle 2"/>
          <p:cNvSpPr>
            <a:spLocks noGrp="1"/>
          </p:cNvSpPr>
          <p:nvPr>
            <p:ph type="subTitle" idx="1"/>
          </p:nvPr>
        </p:nvSpPr>
        <p:spPr>
          <a:xfrm>
            <a:off x="1240465" y="2883177"/>
            <a:ext cx="9250326" cy="3174447"/>
          </a:xfrm>
        </p:spPr>
        <p:txBody>
          <a:bodyPr>
            <a:normAutofit/>
          </a:bodyPr>
          <a:lstStyle/>
          <a:p>
            <a:endParaRPr lang="en-US" sz="3200" dirty="0"/>
          </a:p>
          <a:p>
            <a:r>
              <a:rPr lang="en-US" sz="3200" dirty="0"/>
              <a:t>A scale is when you put all of the notes in a key starting from the tonic to tonic and all key notes in between.  </a:t>
            </a:r>
            <a:endParaRPr lang="en-US" dirty="0"/>
          </a:p>
        </p:txBody>
      </p:sp>
    </p:spTree>
    <p:extLst>
      <p:ext uri="{BB962C8B-B14F-4D97-AF65-F5344CB8AC3E}">
        <p14:creationId xmlns:p14="http://schemas.microsoft.com/office/powerpoint/2010/main" val="2650960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4381" y="0"/>
            <a:ext cx="9144000" cy="2387600"/>
          </a:xfrm>
        </p:spPr>
        <p:txBody>
          <a:bodyPr/>
          <a:lstStyle/>
          <a:p>
            <a:r>
              <a:rPr lang="en-US" dirty="0"/>
              <a:t>Chords</a:t>
            </a:r>
          </a:p>
        </p:txBody>
      </p:sp>
      <p:sp>
        <p:nvSpPr>
          <p:cNvPr id="3" name="Subtitle 2"/>
          <p:cNvSpPr>
            <a:spLocks noGrp="1"/>
          </p:cNvSpPr>
          <p:nvPr>
            <p:ph type="subTitle" idx="1"/>
          </p:nvPr>
        </p:nvSpPr>
        <p:spPr>
          <a:xfrm>
            <a:off x="1001232" y="2479140"/>
            <a:ext cx="10189535" cy="3340414"/>
          </a:xfrm>
        </p:spPr>
        <p:txBody>
          <a:bodyPr>
            <a:normAutofit fontScale="85000" lnSpcReduction="20000"/>
          </a:bodyPr>
          <a:lstStyle/>
          <a:p>
            <a:endParaRPr lang="en-US" sz="3200" dirty="0"/>
          </a:p>
          <a:p>
            <a:r>
              <a:rPr lang="en-US" sz="3200" dirty="0"/>
              <a:t>A chord is when you play 2 or more notes at the same time.</a:t>
            </a:r>
          </a:p>
          <a:p>
            <a:r>
              <a:rPr lang="en-US" sz="3200" dirty="0"/>
              <a:t> </a:t>
            </a:r>
          </a:p>
          <a:p>
            <a:r>
              <a:rPr lang="en-US" sz="3200" dirty="0"/>
              <a:t>A triad is a chord with 3 notes:  There are major, minor, diminished and augmented triads.  Sometimes one of the notes (the fifth) is omitted which will result in a 2 note chord.  </a:t>
            </a:r>
          </a:p>
          <a:p>
            <a:endParaRPr lang="en-US" sz="3200" dirty="0"/>
          </a:p>
          <a:p>
            <a:r>
              <a:rPr lang="en-US" sz="3200" dirty="0"/>
              <a:t>There are many other types of chords including 7ths, extended chords, suspended chords and more.</a:t>
            </a:r>
          </a:p>
        </p:txBody>
      </p:sp>
    </p:spTree>
    <p:extLst>
      <p:ext uri="{BB962C8B-B14F-4D97-AF65-F5344CB8AC3E}">
        <p14:creationId xmlns:p14="http://schemas.microsoft.com/office/powerpoint/2010/main" val="35505562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43485</TotalTime>
  <Words>423</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Introduction to Music Theory</vt:lpstr>
      <vt:lpstr>What is Music Theory?</vt:lpstr>
      <vt:lpstr>Relationship between Notes</vt:lpstr>
      <vt:lpstr>Intervals</vt:lpstr>
      <vt:lpstr>Harmony</vt:lpstr>
      <vt:lpstr>Melody</vt:lpstr>
      <vt:lpstr>Keys and Key Signatures</vt:lpstr>
      <vt:lpstr>Scales</vt:lpstr>
      <vt:lpstr>Chords</vt:lpstr>
      <vt:lpstr>Building Chords on a Scale</vt:lpstr>
      <vt:lpstr>Chord Progressions</vt:lpstr>
      <vt:lpstr>  www. pianolessonsontheweb.com Use code “youtube” to get 15 percent off any order.  1. Over 20 courses for beginners, intermediate and advanced students.  2.  Videos along with printable sheet music examples, real pieces to play, and assignments.   3.  You can email me with your questions and I will be happy to help you along the way!       </vt:lpstr>
      <vt:lpstr>Time for Questions</vt:lpstr>
      <vt:lpstr>Outro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Lesson</dc:title>
  <dc:creator>Tim Wurm</dc:creator>
  <cp:lastModifiedBy>Tim Wurm</cp:lastModifiedBy>
  <cp:revision>206</cp:revision>
  <dcterms:created xsi:type="dcterms:W3CDTF">2017-05-14T16:25:14Z</dcterms:created>
  <dcterms:modified xsi:type="dcterms:W3CDTF">2018-02-09T15:27:46Z</dcterms:modified>
</cp:coreProperties>
</file>